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1D9C8-22E1-40CA-BB18-88609263A79B}" v="500" dt="2020-01-06T15:16:16.590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F1B5C-0F53-4B1F-8F11-F5B9ABC780C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BEB1FE-A5D5-41E2-B7AE-10D75C90B31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/>
            <a:t>De klas is verdeeld in vier groepen</a:t>
          </a:r>
          <a:endParaRPr lang="en-US"/>
        </a:p>
      </dgm:t>
    </dgm:pt>
    <dgm:pt modelId="{06293EE9-B353-4DA4-91A3-B6A3F5EFCA7B}" type="parTrans" cxnId="{6232049F-B2F5-4068-8595-29B3FCC80841}">
      <dgm:prSet/>
      <dgm:spPr/>
      <dgm:t>
        <a:bodyPr/>
        <a:lstStyle/>
        <a:p>
          <a:endParaRPr lang="en-US" sz="2800"/>
        </a:p>
      </dgm:t>
    </dgm:pt>
    <dgm:pt modelId="{29E64846-B696-4367-A6BD-455739A96096}" type="sibTrans" cxnId="{6232049F-B2F5-4068-8595-29B3FCC808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2869B05-F105-4941-9BF3-39CD290E0837}">
      <dgm:prSet custT="1"/>
      <dgm:spPr/>
      <dgm:t>
        <a:bodyPr/>
        <a:lstStyle/>
        <a:p>
          <a:r>
            <a:rPr lang="nl-NL" sz="1200"/>
            <a:t>Per groep </a:t>
          </a:r>
          <a:r>
            <a:rPr lang="nl-NL" sz="1400"/>
            <a:t>verschillende</a:t>
          </a:r>
          <a:r>
            <a:rPr lang="nl-NL" sz="1200"/>
            <a:t> rollen: bestuursvoorzitter, adviseur duurzame leefbaarheid,  huidige vrijwilligers en de ambtenaar van de gemeente. Per rol een kaartje met extra info over je rol en je doel. </a:t>
          </a:r>
          <a:br>
            <a:rPr lang="nl-NL" sz="1200"/>
          </a:br>
          <a:endParaRPr lang="en-US" sz="1200"/>
        </a:p>
      </dgm:t>
    </dgm:pt>
    <dgm:pt modelId="{EECACEC1-F8E3-4832-9511-B748DFC57BE5}" type="parTrans" cxnId="{2FA76E5E-B30E-461C-A7A5-2A2B8D8D40E9}">
      <dgm:prSet/>
      <dgm:spPr/>
      <dgm:t>
        <a:bodyPr/>
        <a:lstStyle/>
        <a:p>
          <a:endParaRPr lang="en-US" sz="2800"/>
        </a:p>
      </dgm:t>
    </dgm:pt>
    <dgm:pt modelId="{81149C1D-9EF3-4840-B0FF-16AE3097308D}" type="sibTrans" cxnId="{2FA76E5E-B30E-461C-A7A5-2A2B8D8D40E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0DD73C5-FE54-480C-9EBE-4CE6DA7C9D8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1. Beschrijving van het project (hoofddoel, doelgroep, duur, planning van de voorbereiding, budget, locatie en samenwerkingspartners) </a:t>
          </a:r>
          <a:endParaRPr lang="en-US"/>
        </a:p>
      </dgm:t>
    </dgm:pt>
    <dgm:pt modelId="{594F0B37-2E9B-460F-B984-06FE58BB2F22}" type="parTrans" cxnId="{7738967C-6E00-4D96-81EE-142E1D76D579}">
      <dgm:prSet/>
      <dgm:spPr/>
      <dgm:t>
        <a:bodyPr/>
        <a:lstStyle/>
        <a:p>
          <a:endParaRPr lang="en-US" sz="2800"/>
        </a:p>
      </dgm:t>
    </dgm:pt>
    <dgm:pt modelId="{B49C1F27-821B-4DDC-A464-706823D92876}" type="sibTrans" cxnId="{7738967C-6E00-4D96-81EE-142E1D76D57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186C4C4-0E7E-45FF-8CE5-3C1803CC835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2. Welke type vrijwilliger heb je nodig? Wat moeten zij kunnen, weten en doen?  Wat heb je die vrijwilliger te bieden?</a:t>
          </a:r>
          <a:endParaRPr lang="en-US"/>
        </a:p>
      </dgm:t>
    </dgm:pt>
    <dgm:pt modelId="{9D4ADE0C-53D8-4BF6-AD77-F896E37D6F88}" type="parTrans" cxnId="{7C2CEC4D-2F62-4710-9737-47C142A619CC}">
      <dgm:prSet/>
      <dgm:spPr/>
      <dgm:t>
        <a:bodyPr/>
        <a:lstStyle/>
        <a:p>
          <a:endParaRPr lang="en-US" sz="2800"/>
        </a:p>
      </dgm:t>
    </dgm:pt>
    <dgm:pt modelId="{359BC42D-ED59-4E46-87FA-BC0FE5D567DC}" type="sibTrans" cxnId="{7C2CEC4D-2F62-4710-9737-47C142A619C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D844610-6BEE-4D15-9CE8-3C5CDCBC9DB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3. Wat is een passend wervingsplan voor die vrijwilligers (tekst, vorm, kanalen)?</a:t>
          </a:r>
          <a:endParaRPr lang="en-US"/>
        </a:p>
      </dgm:t>
    </dgm:pt>
    <dgm:pt modelId="{FFE38B4E-82C1-4D66-A526-D78AE6984F51}" type="parTrans" cxnId="{4A3152B9-9E51-4516-831B-24E94C972F04}">
      <dgm:prSet/>
      <dgm:spPr/>
      <dgm:t>
        <a:bodyPr/>
        <a:lstStyle/>
        <a:p>
          <a:endParaRPr lang="en-US" sz="2800"/>
        </a:p>
      </dgm:t>
    </dgm:pt>
    <dgm:pt modelId="{162223BC-2894-4A78-B18B-F876B0C1A463}" type="sibTrans" cxnId="{4A3152B9-9E51-4516-831B-24E94C972F0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7AFC4DA-84B9-4108-9A77-59EFA4FC5D8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4. Maak een filmpje van 1 minuut om je vrijwilligers te werven.  Dit laten we aan het einde van de les aan elkaar zien!  </a:t>
          </a:r>
          <a:endParaRPr lang="en-US"/>
        </a:p>
      </dgm:t>
    </dgm:pt>
    <dgm:pt modelId="{E1860D0B-DDB6-4F47-A2B7-1795D965E46F}" type="parTrans" cxnId="{4FB8669B-4BB5-4BBD-ADAC-FB7C80132742}">
      <dgm:prSet/>
      <dgm:spPr/>
      <dgm:t>
        <a:bodyPr/>
        <a:lstStyle/>
        <a:p>
          <a:endParaRPr lang="en-US" sz="2800"/>
        </a:p>
      </dgm:t>
    </dgm:pt>
    <dgm:pt modelId="{CD745D74-8D53-48F1-9A99-051F20077CD6}" type="sibTrans" cxnId="{4FB8669B-4BB5-4BBD-ADAC-FB7C80132742}">
      <dgm:prSet/>
      <dgm:spPr/>
      <dgm:t>
        <a:bodyPr/>
        <a:lstStyle/>
        <a:p>
          <a:endParaRPr lang="en-US"/>
        </a:p>
      </dgm:t>
    </dgm:pt>
    <dgm:pt modelId="{D2FC7332-F994-4B1C-8A42-A1BC81584DDE}" type="pres">
      <dgm:prSet presAssocID="{2B9F1B5C-0F53-4B1F-8F11-F5B9ABC780C6}" presName="diagram" presStyleCnt="0">
        <dgm:presLayoutVars>
          <dgm:dir/>
          <dgm:resizeHandles val="exact"/>
        </dgm:presLayoutVars>
      </dgm:prSet>
      <dgm:spPr/>
    </dgm:pt>
    <dgm:pt modelId="{F1EBF4A3-2E4C-4A5C-AE2A-A14A1901CB9B}" type="pres">
      <dgm:prSet presAssocID="{32BEB1FE-A5D5-41E2-B7AE-10D75C90B31E}" presName="node" presStyleLbl="node1" presStyleIdx="0" presStyleCnt="6">
        <dgm:presLayoutVars>
          <dgm:bulletEnabled val="1"/>
        </dgm:presLayoutVars>
      </dgm:prSet>
      <dgm:spPr/>
    </dgm:pt>
    <dgm:pt modelId="{26BCDCA5-1920-4522-B975-A33FA8F57F60}" type="pres">
      <dgm:prSet presAssocID="{29E64846-B696-4367-A6BD-455739A96096}" presName="sibTrans" presStyleCnt="0"/>
      <dgm:spPr/>
    </dgm:pt>
    <dgm:pt modelId="{636518EE-6A65-4F07-A637-6039421DD1A2}" type="pres">
      <dgm:prSet presAssocID="{42869B05-F105-4941-9BF3-39CD290E0837}" presName="node" presStyleLbl="node1" presStyleIdx="1" presStyleCnt="6">
        <dgm:presLayoutVars>
          <dgm:bulletEnabled val="1"/>
        </dgm:presLayoutVars>
      </dgm:prSet>
      <dgm:spPr/>
    </dgm:pt>
    <dgm:pt modelId="{5FE97798-664D-4B23-9041-535C7FD67B30}" type="pres">
      <dgm:prSet presAssocID="{81149C1D-9EF3-4840-B0FF-16AE3097308D}" presName="sibTrans" presStyleCnt="0"/>
      <dgm:spPr/>
    </dgm:pt>
    <dgm:pt modelId="{D3551710-2A5D-4D1F-AB2B-64E7ADE679F6}" type="pres">
      <dgm:prSet presAssocID="{D0DD73C5-FE54-480C-9EBE-4CE6DA7C9D80}" presName="node" presStyleLbl="node1" presStyleIdx="2" presStyleCnt="6">
        <dgm:presLayoutVars>
          <dgm:bulletEnabled val="1"/>
        </dgm:presLayoutVars>
      </dgm:prSet>
      <dgm:spPr/>
    </dgm:pt>
    <dgm:pt modelId="{C3B9F0EE-6E9D-4022-8734-55EED9450E70}" type="pres">
      <dgm:prSet presAssocID="{B49C1F27-821B-4DDC-A464-706823D92876}" presName="sibTrans" presStyleCnt="0"/>
      <dgm:spPr/>
    </dgm:pt>
    <dgm:pt modelId="{DF01AEFB-9A5A-4BE1-A035-28D772CA4AC0}" type="pres">
      <dgm:prSet presAssocID="{4186C4C4-0E7E-45FF-8CE5-3C1803CC8359}" presName="node" presStyleLbl="node1" presStyleIdx="3" presStyleCnt="6">
        <dgm:presLayoutVars>
          <dgm:bulletEnabled val="1"/>
        </dgm:presLayoutVars>
      </dgm:prSet>
      <dgm:spPr/>
    </dgm:pt>
    <dgm:pt modelId="{E9408B7D-6487-4C2E-94F7-DC7C4E95E3EF}" type="pres">
      <dgm:prSet presAssocID="{359BC42D-ED59-4E46-87FA-BC0FE5D567DC}" presName="sibTrans" presStyleCnt="0"/>
      <dgm:spPr/>
    </dgm:pt>
    <dgm:pt modelId="{C52FE571-3EA8-4A46-BA35-FBECBA0F13CE}" type="pres">
      <dgm:prSet presAssocID="{CD844610-6BEE-4D15-9CE8-3C5CDCBC9DB7}" presName="node" presStyleLbl="node1" presStyleIdx="4" presStyleCnt="6">
        <dgm:presLayoutVars>
          <dgm:bulletEnabled val="1"/>
        </dgm:presLayoutVars>
      </dgm:prSet>
      <dgm:spPr/>
    </dgm:pt>
    <dgm:pt modelId="{DB4F4C91-5FF1-4899-BEF0-132D5E50B3A1}" type="pres">
      <dgm:prSet presAssocID="{162223BC-2894-4A78-B18B-F876B0C1A463}" presName="sibTrans" presStyleCnt="0"/>
      <dgm:spPr/>
    </dgm:pt>
    <dgm:pt modelId="{9B9241AF-C010-4F7B-90B9-2A085B1BFD33}" type="pres">
      <dgm:prSet presAssocID="{07AFC4DA-84B9-4108-9A77-59EFA4FC5D81}" presName="node" presStyleLbl="node1" presStyleIdx="5" presStyleCnt="6">
        <dgm:presLayoutVars>
          <dgm:bulletEnabled val="1"/>
        </dgm:presLayoutVars>
      </dgm:prSet>
      <dgm:spPr/>
    </dgm:pt>
  </dgm:ptLst>
  <dgm:cxnLst>
    <dgm:cxn modelId="{F5AB182D-0DBF-492B-AED8-E1A2BF5487CF}" type="presOf" srcId="{2B9F1B5C-0F53-4B1F-8F11-F5B9ABC780C6}" destId="{D2FC7332-F994-4B1C-8A42-A1BC81584DDE}" srcOrd="0" destOrd="0" presId="urn:microsoft.com/office/officeart/2005/8/layout/default"/>
    <dgm:cxn modelId="{2FA76E5E-B30E-461C-A7A5-2A2B8D8D40E9}" srcId="{2B9F1B5C-0F53-4B1F-8F11-F5B9ABC780C6}" destId="{42869B05-F105-4941-9BF3-39CD290E0837}" srcOrd="1" destOrd="0" parTransId="{EECACEC1-F8E3-4832-9511-B748DFC57BE5}" sibTransId="{81149C1D-9EF3-4840-B0FF-16AE3097308D}"/>
    <dgm:cxn modelId="{D398C76A-D5C6-4C31-B54A-A1F95D7E09CB}" type="presOf" srcId="{07AFC4DA-84B9-4108-9A77-59EFA4FC5D81}" destId="{9B9241AF-C010-4F7B-90B9-2A085B1BFD33}" srcOrd="0" destOrd="0" presId="urn:microsoft.com/office/officeart/2005/8/layout/default"/>
    <dgm:cxn modelId="{7C2CEC4D-2F62-4710-9737-47C142A619CC}" srcId="{2B9F1B5C-0F53-4B1F-8F11-F5B9ABC780C6}" destId="{4186C4C4-0E7E-45FF-8CE5-3C1803CC8359}" srcOrd="3" destOrd="0" parTransId="{9D4ADE0C-53D8-4BF6-AD77-F896E37D6F88}" sibTransId="{359BC42D-ED59-4E46-87FA-BC0FE5D567DC}"/>
    <dgm:cxn modelId="{8EE9F66E-064B-4823-BFDA-379C1ED7D332}" type="presOf" srcId="{32BEB1FE-A5D5-41E2-B7AE-10D75C90B31E}" destId="{F1EBF4A3-2E4C-4A5C-AE2A-A14A1901CB9B}" srcOrd="0" destOrd="0" presId="urn:microsoft.com/office/officeart/2005/8/layout/default"/>
    <dgm:cxn modelId="{26C28751-7C50-415D-AA99-163E22E2D69D}" type="presOf" srcId="{D0DD73C5-FE54-480C-9EBE-4CE6DA7C9D80}" destId="{D3551710-2A5D-4D1F-AB2B-64E7ADE679F6}" srcOrd="0" destOrd="0" presId="urn:microsoft.com/office/officeart/2005/8/layout/default"/>
    <dgm:cxn modelId="{7738967C-6E00-4D96-81EE-142E1D76D579}" srcId="{2B9F1B5C-0F53-4B1F-8F11-F5B9ABC780C6}" destId="{D0DD73C5-FE54-480C-9EBE-4CE6DA7C9D80}" srcOrd="2" destOrd="0" parTransId="{594F0B37-2E9B-460F-B984-06FE58BB2F22}" sibTransId="{B49C1F27-821B-4DDC-A464-706823D92876}"/>
    <dgm:cxn modelId="{85149C80-2B58-467E-A74B-C7038D30E4FD}" type="presOf" srcId="{CD844610-6BEE-4D15-9CE8-3C5CDCBC9DB7}" destId="{C52FE571-3EA8-4A46-BA35-FBECBA0F13CE}" srcOrd="0" destOrd="0" presId="urn:microsoft.com/office/officeart/2005/8/layout/default"/>
    <dgm:cxn modelId="{4FB8669B-4BB5-4BBD-ADAC-FB7C80132742}" srcId="{2B9F1B5C-0F53-4B1F-8F11-F5B9ABC780C6}" destId="{07AFC4DA-84B9-4108-9A77-59EFA4FC5D81}" srcOrd="5" destOrd="0" parTransId="{E1860D0B-DDB6-4F47-A2B7-1795D965E46F}" sibTransId="{CD745D74-8D53-48F1-9A99-051F20077CD6}"/>
    <dgm:cxn modelId="{6232049F-B2F5-4068-8595-29B3FCC80841}" srcId="{2B9F1B5C-0F53-4B1F-8F11-F5B9ABC780C6}" destId="{32BEB1FE-A5D5-41E2-B7AE-10D75C90B31E}" srcOrd="0" destOrd="0" parTransId="{06293EE9-B353-4DA4-91A3-B6A3F5EFCA7B}" sibTransId="{29E64846-B696-4367-A6BD-455739A96096}"/>
    <dgm:cxn modelId="{4A3152B9-9E51-4516-831B-24E94C972F04}" srcId="{2B9F1B5C-0F53-4B1F-8F11-F5B9ABC780C6}" destId="{CD844610-6BEE-4D15-9CE8-3C5CDCBC9DB7}" srcOrd="4" destOrd="0" parTransId="{FFE38B4E-82C1-4D66-A526-D78AE6984F51}" sibTransId="{162223BC-2894-4A78-B18B-F876B0C1A463}"/>
    <dgm:cxn modelId="{D5641BBD-4DDD-4830-944B-245C9BBA6D6B}" type="presOf" srcId="{4186C4C4-0E7E-45FF-8CE5-3C1803CC8359}" destId="{DF01AEFB-9A5A-4BE1-A035-28D772CA4AC0}" srcOrd="0" destOrd="0" presId="urn:microsoft.com/office/officeart/2005/8/layout/default"/>
    <dgm:cxn modelId="{B80C75C5-E581-49F2-A18B-5177E2D8F564}" type="presOf" srcId="{42869B05-F105-4941-9BF3-39CD290E0837}" destId="{636518EE-6A65-4F07-A637-6039421DD1A2}" srcOrd="0" destOrd="0" presId="urn:microsoft.com/office/officeart/2005/8/layout/default"/>
    <dgm:cxn modelId="{3F2B9FCF-A11E-4BB5-BF19-F58E70E62798}" type="presParOf" srcId="{D2FC7332-F994-4B1C-8A42-A1BC81584DDE}" destId="{F1EBF4A3-2E4C-4A5C-AE2A-A14A1901CB9B}" srcOrd="0" destOrd="0" presId="urn:microsoft.com/office/officeart/2005/8/layout/default"/>
    <dgm:cxn modelId="{6D768A52-1041-46CE-AC7C-487E6A865208}" type="presParOf" srcId="{D2FC7332-F994-4B1C-8A42-A1BC81584DDE}" destId="{26BCDCA5-1920-4522-B975-A33FA8F57F60}" srcOrd="1" destOrd="0" presId="urn:microsoft.com/office/officeart/2005/8/layout/default"/>
    <dgm:cxn modelId="{698EAA3E-3D1F-4386-B71C-68D5E9BC3074}" type="presParOf" srcId="{D2FC7332-F994-4B1C-8A42-A1BC81584DDE}" destId="{636518EE-6A65-4F07-A637-6039421DD1A2}" srcOrd="2" destOrd="0" presId="urn:microsoft.com/office/officeart/2005/8/layout/default"/>
    <dgm:cxn modelId="{7C90D320-AEF8-48FD-84F4-1CCDB074539A}" type="presParOf" srcId="{D2FC7332-F994-4B1C-8A42-A1BC81584DDE}" destId="{5FE97798-664D-4B23-9041-535C7FD67B30}" srcOrd="3" destOrd="0" presId="urn:microsoft.com/office/officeart/2005/8/layout/default"/>
    <dgm:cxn modelId="{7263E5C6-E256-4DC5-9B0C-229936B4AFD1}" type="presParOf" srcId="{D2FC7332-F994-4B1C-8A42-A1BC81584DDE}" destId="{D3551710-2A5D-4D1F-AB2B-64E7ADE679F6}" srcOrd="4" destOrd="0" presId="urn:microsoft.com/office/officeart/2005/8/layout/default"/>
    <dgm:cxn modelId="{A9FD21D0-BDB8-4CF7-B30B-070F627F6164}" type="presParOf" srcId="{D2FC7332-F994-4B1C-8A42-A1BC81584DDE}" destId="{C3B9F0EE-6E9D-4022-8734-55EED9450E70}" srcOrd="5" destOrd="0" presId="urn:microsoft.com/office/officeart/2005/8/layout/default"/>
    <dgm:cxn modelId="{30001E6B-EFB5-45AE-8C0C-923B5CA8F3F8}" type="presParOf" srcId="{D2FC7332-F994-4B1C-8A42-A1BC81584DDE}" destId="{DF01AEFB-9A5A-4BE1-A035-28D772CA4AC0}" srcOrd="6" destOrd="0" presId="urn:microsoft.com/office/officeart/2005/8/layout/default"/>
    <dgm:cxn modelId="{43E46AB9-A810-48A1-8602-A719AE57B8CB}" type="presParOf" srcId="{D2FC7332-F994-4B1C-8A42-A1BC81584DDE}" destId="{E9408B7D-6487-4C2E-94F7-DC7C4E95E3EF}" srcOrd="7" destOrd="0" presId="urn:microsoft.com/office/officeart/2005/8/layout/default"/>
    <dgm:cxn modelId="{150C8D2F-B417-4766-AE03-86CAFFF7DA24}" type="presParOf" srcId="{D2FC7332-F994-4B1C-8A42-A1BC81584DDE}" destId="{C52FE571-3EA8-4A46-BA35-FBECBA0F13CE}" srcOrd="8" destOrd="0" presId="urn:microsoft.com/office/officeart/2005/8/layout/default"/>
    <dgm:cxn modelId="{4DFE981F-2F6B-402F-A5D7-5F43FD6C854A}" type="presParOf" srcId="{D2FC7332-F994-4B1C-8A42-A1BC81584DDE}" destId="{DB4F4C91-5FF1-4899-BEF0-132D5E50B3A1}" srcOrd="9" destOrd="0" presId="urn:microsoft.com/office/officeart/2005/8/layout/default"/>
    <dgm:cxn modelId="{BC8FFE71-9165-4497-9410-3CA94A98139D}" type="presParOf" srcId="{D2FC7332-F994-4B1C-8A42-A1BC81584DDE}" destId="{9B9241AF-C010-4F7B-90B9-2A085B1BFD3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BF4A3-2E4C-4A5C-AE2A-A14A1901CB9B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/>
            <a:t>De klas is verdeeld in vier groepen</a:t>
          </a:r>
          <a:endParaRPr lang="en-US" sz="2000" kern="1200"/>
        </a:p>
      </dsp:txBody>
      <dsp:txXfrm>
        <a:off x="0" y="36934"/>
        <a:ext cx="3037581" cy="1822549"/>
      </dsp:txXfrm>
    </dsp:sp>
    <dsp:sp modelId="{636518EE-6A65-4F07-A637-6039421DD1A2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Per groep </a:t>
          </a:r>
          <a:r>
            <a:rPr lang="nl-NL" sz="1400" kern="1200"/>
            <a:t>verschillende</a:t>
          </a:r>
          <a:r>
            <a:rPr lang="nl-NL" sz="1200" kern="1200"/>
            <a:t> rollen: bestuursvoorzitter, adviseur duurzame leefbaarheid,  huidige vrijwilligers en de ambtenaar van de gemeente. Per rol een kaartje met extra info over je rol en je doel. </a:t>
          </a:r>
          <a:br>
            <a:rPr lang="nl-NL" sz="1200" kern="1200"/>
          </a:br>
          <a:endParaRPr lang="en-US" sz="1200" kern="1200"/>
        </a:p>
      </dsp:txBody>
      <dsp:txXfrm>
        <a:off x="3341340" y="36934"/>
        <a:ext cx="3037581" cy="1822549"/>
      </dsp:txXfrm>
    </dsp:sp>
    <dsp:sp modelId="{D3551710-2A5D-4D1F-AB2B-64E7ADE679F6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1. Beschrijving van het project (hoofddoel, doelgroep, duur, planning van de voorbereiding, budget, locatie en samenwerkingspartners) </a:t>
          </a:r>
          <a:endParaRPr lang="en-US" sz="2000" kern="1200"/>
        </a:p>
      </dsp:txBody>
      <dsp:txXfrm>
        <a:off x="6682680" y="36934"/>
        <a:ext cx="3037581" cy="1822549"/>
      </dsp:txXfrm>
    </dsp:sp>
    <dsp:sp modelId="{DF01AEFB-9A5A-4BE1-A035-28D772CA4AC0}">
      <dsp:nvSpPr>
        <dsp:cNvPr id="0" name=""/>
        <dsp:cNvSpPr/>
      </dsp:nvSpPr>
      <dsp:spPr>
        <a:xfrm>
          <a:off x="0" y="2163241"/>
          <a:ext cx="3037581" cy="1822549"/>
        </a:xfrm>
        <a:prstGeom prst="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2. Welke type vrijwilliger heb je nodig? Wat moeten zij kunnen, weten en doen?  Wat heb je die vrijwilliger te bieden?</a:t>
          </a:r>
          <a:endParaRPr lang="en-US" sz="2000" kern="1200"/>
        </a:p>
      </dsp:txBody>
      <dsp:txXfrm>
        <a:off x="0" y="2163241"/>
        <a:ext cx="3037581" cy="1822549"/>
      </dsp:txXfrm>
    </dsp:sp>
    <dsp:sp modelId="{C52FE571-3EA8-4A46-BA35-FBECBA0F13CE}">
      <dsp:nvSpPr>
        <dsp:cNvPr id="0" name=""/>
        <dsp:cNvSpPr/>
      </dsp:nvSpPr>
      <dsp:spPr>
        <a:xfrm>
          <a:off x="3341340" y="2163241"/>
          <a:ext cx="3037581" cy="1822549"/>
        </a:xfrm>
        <a:prstGeom prst="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3. Wat is een passend wervingsplan voor die vrijwilligers (tekst, vorm, kanalen)?</a:t>
          </a:r>
          <a:endParaRPr lang="en-US" sz="2000" kern="1200"/>
        </a:p>
      </dsp:txBody>
      <dsp:txXfrm>
        <a:off x="3341340" y="2163241"/>
        <a:ext cx="3037581" cy="1822549"/>
      </dsp:txXfrm>
    </dsp:sp>
    <dsp:sp modelId="{9B9241AF-C010-4F7B-90B9-2A085B1BFD33}">
      <dsp:nvSpPr>
        <dsp:cNvPr id="0" name=""/>
        <dsp:cNvSpPr/>
      </dsp:nvSpPr>
      <dsp:spPr>
        <a:xfrm>
          <a:off x="6682680" y="2163241"/>
          <a:ext cx="3037581" cy="1822549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4. Maak een filmpje van 1 minuut om je vrijwilligers te werven.  Dit laten we aan het einde van de les aan elkaar zien!  </a:t>
          </a:r>
          <a:endParaRPr lang="en-US" sz="2000" kern="1200"/>
        </a:p>
      </dsp:txBody>
      <dsp:txXfrm>
        <a:off x="6682680" y="2163241"/>
        <a:ext cx="3037581" cy="1822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2794D-DB3F-4E91-BA85-F75C2BD5C95E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9BF1-38C9-48DB-B639-BDE64FD2A8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325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9BF1-38C9-48DB-B639-BDE64FD2A82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3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9BF1-38C9-48DB-B639-BDE64FD2A82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22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3CE39-5E83-457F-AC67-A0E5BAE5F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5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7 over werven vrijwilligers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B732B3-EC3C-49B0-A80D-73CD678DEB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LJ1 P1 Stad en Wijk les 7</a:t>
            </a:r>
          </a:p>
        </p:txBody>
      </p:sp>
    </p:spTree>
    <p:extLst>
      <p:ext uri="{BB962C8B-B14F-4D97-AF65-F5344CB8AC3E}">
        <p14:creationId xmlns:p14="http://schemas.microsoft.com/office/powerpoint/2010/main" val="272441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9810E-6AC1-42A3-B054-D85C6D6A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524" y="4902693"/>
            <a:ext cx="7601399" cy="1499616"/>
          </a:xfrm>
        </p:spPr>
        <p:txBody>
          <a:bodyPr/>
          <a:lstStyle/>
          <a:p>
            <a:r>
              <a:rPr lang="nl-NL" b="1" dirty="0">
                <a:solidFill>
                  <a:schemeClr val="accent2"/>
                </a:solidFill>
              </a:rPr>
              <a:t>Bedankt voor de aandacht!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8F14FCB-3BFF-4988-9A9E-E2E8432CD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794" y="1838228"/>
            <a:ext cx="5406028" cy="298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2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8D01C93-BB74-40C8-AAA2-666F0FFA52FD}"/>
              </a:ext>
            </a:extLst>
          </p:cNvPr>
          <p:cNvSpPr txBox="1"/>
          <p:nvPr/>
        </p:nvSpPr>
        <p:spPr>
          <a:xfrm>
            <a:off x="1451728" y="1168923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</a:rPr>
              <a:t>Programma vandaag</a:t>
            </a:r>
          </a:p>
          <a:p>
            <a:r>
              <a:rPr lang="nl-NL" dirty="0">
                <a:solidFill>
                  <a:schemeClr val="accent2"/>
                </a:solidFill>
              </a:rPr>
              <a:t>1. Werving van vrijwilligers voor je organisatie: Hall of Fame of ‘t Valleike &gt; de filmpjes en feedback </a:t>
            </a:r>
          </a:p>
          <a:p>
            <a:r>
              <a:rPr lang="nl-NL" dirty="0">
                <a:solidFill>
                  <a:schemeClr val="accent2"/>
                </a:solidFill>
              </a:rPr>
              <a:t> </a:t>
            </a:r>
          </a:p>
          <a:p>
            <a:pPr marL="342900" indent="-342900">
              <a:buAutoNum type="arabicPeriod" startAt="2"/>
            </a:pPr>
            <a:r>
              <a:rPr lang="nl-NL" dirty="0">
                <a:solidFill>
                  <a:schemeClr val="accent2"/>
                </a:solidFill>
              </a:rPr>
              <a:t>Verdieping op jullie casus</a:t>
            </a:r>
          </a:p>
          <a:p>
            <a:pPr marL="1257300" lvl="2" indent="-342900">
              <a:buAutoNum type="alphaLcParenR"/>
            </a:pPr>
            <a:r>
              <a:rPr lang="nl-NL" dirty="0">
                <a:solidFill>
                  <a:schemeClr val="accent2"/>
                </a:solidFill>
              </a:rPr>
              <a:t>Partners bij sociaal ondernemen</a:t>
            </a:r>
          </a:p>
          <a:p>
            <a:pPr marL="1257300" lvl="2" indent="-342900">
              <a:buAutoNum type="alphaLcParenR"/>
            </a:pPr>
            <a:r>
              <a:rPr lang="nl-NL" dirty="0">
                <a:solidFill>
                  <a:schemeClr val="accent2"/>
                </a:solidFill>
              </a:rPr>
              <a:t>Subsidies aanvragen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0079411-86D3-4BE2-B8D6-9A05AAC25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3992" y="2991599"/>
            <a:ext cx="3793552" cy="328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7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3684D0-1FFE-4C84-9A26-3FEBB802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1600" b="1">
                <a:solidFill>
                  <a:srgbClr val="FFFFFF"/>
                </a:solidFill>
              </a:rPr>
            </a:b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het Grote </a:t>
            </a: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vrijwilligers-</a:t>
            </a: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wervings-</a:t>
            </a: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spel </a:t>
            </a:r>
            <a:br>
              <a:rPr lang="en-US" sz="1600">
                <a:solidFill>
                  <a:srgbClr val="FFFFFF"/>
                </a:solidFill>
              </a:rPr>
            </a:br>
            <a:endParaRPr lang="en-US" sz="160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 2">
            <a:extLst>
              <a:ext uri="{FF2B5EF4-FFF2-40B4-BE49-F238E27FC236}">
                <a16:creationId xmlns:a16="http://schemas.microsoft.com/office/drawing/2014/main" id="{EE99ED1D-02AA-4895-B1B9-D2934FE5CD32}"/>
              </a:ext>
            </a:extLst>
          </p:cNvPr>
          <p:cNvSpPr/>
          <p:nvPr/>
        </p:nvSpPr>
        <p:spPr>
          <a:xfrm>
            <a:off x="1024129" y="2286000"/>
            <a:ext cx="3791711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nl-NL" sz="1500" b="1" dirty="0">
                <a:solidFill>
                  <a:srgbClr val="FFFFFF"/>
                </a:solidFill>
              </a:rPr>
              <a:t>Hall of Fame </a:t>
            </a:r>
            <a:endParaRPr lang="nl-NL" sz="15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nl-NL" sz="1500" dirty="0">
                <a:solidFill>
                  <a:srgbClr val="FFFFFF"/>
                </a:solidFill>
              </a:rPr>
              <a:t>Jullie werken bij de Hall of Fame hier in Tilburg. Voor een nieuw programma gericht op verduurzaming &amp; herinrichting van het Willem II plein willen jullie ook de jongeren van de Hall betrekken. Hiervoor zoeken jullie minimaal 3 vrijwilligers.   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nl-NL" sz="1500" b="1" dirty="0">
                <a:solidFill>
                  <a:srgbClr val="FFFFFF"/>
                </a:solidFill>
              </a:rPr>
              <a:t>Kinderboerderij het Valleike </a:t>
            </a:r>
            <a:endParaRPr lang="nl-NL" sz="15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nl-NL" sz="1500" dirty="0">
                <a:solidFill>
                  <a:srgbClr val="FFFFFF"/>
                </a:solidFill>
              </a:rPr>
              <a:t>Jullie werken bij kinderboerderij het Valleike in Tilburg en jullie gaan uitbreiden met een nieuw programma voor jonge kinderen (4-8 jaar) van de buitenschoolse opvang. Doel is om hen mee naar buiten te nemen en via een educatief programma ze nieuwe dingen te leren over de natuur. Jullie willen hiervoor 5 nieuwe vrijwilligers zoeken.  </a:t>
            </a:r>
          </a:p>
        </p:txBody>
      </p:sp>
      <p:pic>
        <p:nvPicPr>
          <p:cNvPr id="5" name="Afbeelding 4" descr="Afbeelding met bord, tekening, kamer, teken&#10;&#10;Automatisch gegenereerde beschrijving">
            <a:extLst>
              <a:ext uri="{FF2B5EF4-FFF2-40B4-BE49-F238E27FC236}">
                <a16:creationId xmlns:a16="http://schemas.microsoft.com/office/drawing/2014/main" id="{5735D2C4-EC77-4FA1-9420-B1916EEAD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42261"/>
            <a:ext cx="5455921" cy="297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2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6A67C-900A-4810-8259-B62D071A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b="1"/>
              <a:t>Werkwijze:</a:t>
            </a:r>
            <a:br>
              <a:rPr lang="nl-NL"/>
            </a:br>
            <a:endParaRPr lang="nl-NL"/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6B6B380E-13EA-41B4-A8E4-D03A2780CF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618091"/>
              </p:ext>
            </p:extLst>
          </p:nvPr>
        </p:nvGraphicFramePr>
        <p:xfrm>
          <a:off x="1024128" y="165735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51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21C225-5C4D-4168-90AF-3D263D72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44F027D7-8154-41C1-9A64-B4369420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Filmpjes kijken! 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A7D87C6-AF5F-4000-A613-D2949414BD4D}"/>
              </a:ext>
            </a:extLst>
          </p:cNvPr>
          <p:cNvSpPr/>
          <p:nvPr/>
        </p:nvSpPr>
        <p:spPr>
          <a:xfrm>
            <a:off x="1024128" y="2286000"/>
            <a:ext cx="80182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cap="all"/>
              <a:t>Zijn de volgende vragen beantwoord: </a:t>
            </a:r>
          </a:p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cap="all"/>
              <a:t> </a:t>
            </a:r>
          </a:p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/>
              <a:t>Welk type vrijwilligers heb je nodig?</a:t>
            </a:r>
          </a:p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/>
              <a:t>Wat moeten zij kunnen?</a:t>
            </a:r>
            <a:r>
              <a:rPr lang="en-US"/>
              <a:t> </a:t>
            </a:r>
          </a:p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/>
              <a:t>Wat moeten zij weten?</a:t>
            </a:r>
            <a:r>
              <a:rPr lang="en-US"/>
              <a:t> </a:t>
            </a:r>
          </a:p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/>
              <a:t>Wat moeten zij doen?  </a:t>
            </a:r>
            <a:r>
              <a:rPr lang="en-US"/>
              <a:t> </a:t>
            </a:r>
          </a:p>
          <a:p>
            <a:pPr defTabSz="914400" fontAlgn="base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/>
              <a:t>Wat heb je die vrijwilliger te bieden?</a:t>
            </a:r>
            <a:r>
              <a:rPr lang="en-US"/>
              <a:t> </a:t>
            </a:r>
            <a:endParaRPr lang="en-US" b="0" i="0" u="none" strike="noStrike">
              <a:effectLst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2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F1CC53-719A-4763-BF30-5E25A63C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1A9B9E1-AE3D-4F69-9670-71C92ED1B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4547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DE01D5-138B-421F-AEB5-9E3B6D5FB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15" y="833077"/>
            <a:ext cx="3779085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257300" lvl="2" indent="-342900" algn="l" rtl="0">
              <a:lnSpc>
                <a:spcPct val="80000"/>
              </a:lnSpc>
              <a:spcBef>
                <a:spcPct val="0"/>
              </a:spcBef>
            </a:pPr>
            <a:r>
              <a:rPr lang="en-US" sz="5000" kern="1200" cap="all" spc="1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Verdieping</a:t>
            </a:r>
            <a:br>
              <a:rPr lang="en-US" sz="5000" kern="1200" cap="all" spc="1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5000" kern="1200" cap="all" spc="1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234ED8A-BEE3-4F34-B45B-731E1E292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032CA4AD-8FDC-4487-A60A-A1A3111D4576}"/>
              </a:ext>
            </a:extLst>
          </p:cNvPr>
          <p:cNvSpPr txBox="1"/>
          <p:nvPr/>
        </p:nvSpPr>
        <p:spPr>
          <a:xfrm>
            <a:off x="1024129" y="2286000"/>
            <a:ext cx="3791711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err="1">
                <a:solidFill>
                  <a:srgbClr val="FFFFFF"/>
                </a:solidFill>
              </a:rPr>
              <a:t>Opdracht</a:t>
            </a:r>
            <a:r>
              <a:rPr lang="en-US" dirty="0">
                <a:solidFill>
                  <a:srgbClr val="FFFFFF"/>
                </a:solidFill>
              </a:rPr>
              <a:t> 1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err="1">
                <a:solidFill>
                  <a:srgbClr val="FFFFFF"/>
                </a:solidFill>
              </a:rPr>
              <a:t>Welke</a:t>
            </a:r>
            <a:r>
              <a:rPr lang="en-US" dirty="0">
                <a:solidFill>
                  <a:srgbClr val="FFFFFF"/>
                </a:solidFill>
              </a:rPr>
              <a:t> partners in de </a:t>
            </a:r>
            <a:r>
              <a:rPr lang="en-US" dirty="0" err="1">
                <a:solidFill>
                  <a:srgbClr val="FFFFFF"/>
                </a:solidFill>
              </a:rPr>
              <a:t>wijk</a:t>
            </a:r>
            <a:r>
              <a:rPr lang="en-US" dirty="0">
                <a:solidFill>
                  <a:srgbClr val="FFFFFF"/>
                </a:solidFill>
              </a:rPr>
              <a:t> (</a:t>
            </a:r>
            <a:r>
              <a:rPr lang="en-US" dirty="0" err="1">
                <a:solidFill>
                  <a:srgbClr val="FFFFFF"/>
                </a:solidFill>
              </a:rPr>
              <a:t>organisaties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bedrijven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bewoners</a:t>
            </a:r>
            <a:r>
              <a:rPr lang="en-US" dirty="0">
                <a:solidFill>
                  <a:srgbClr val="FFFFFF"/>
                </a:solidFill>
              </a:rPr>
              <a:t>) </a:t>
            </a:r>
            <a:r>
              <a:rPr lang="en-US" dirty="0" err="1">
                <a:solidFill>
                  <a:srgbClr val="FFFFFF"/>
                </a:solidFill>
              </a:rPr>
              <a:t>kun</a:t>
            </a:r>
            <a:r>
              <a:rPr lang="en-US" dirty="0">
                <a:solidFill>
                  <a:srgbClr val="FFFFFF"/>
                </a:solidFill>
              </a:rPr>
              <a:t> je </a:t>
            </a:r>
            <a:r>
              <a:rPr lang="en-US" dirty="0" err="1">
                <a:solidFill>
                  <a:srgbClr val="FFFFFF"/>
                </a:solidFill>
              </a:rPr>
              <a:t>betrekken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bij</a:t>
            </a:r>
            <a:r>
              <a:rPr lang="en-US" dirty="0">
                <a:solidFill>
                  <a:srgbClr val="FFFFFF"/>
                </a:solidFill>
              </a:rPr>
              <a:t> je </a:t>
            </a:r>
            <a:r>
              <a:rPr lang="en-US" dirty="0" err="1">
                <a:solidFill>
                  <a:srgbClr val="FFFFFF"/>
                </a:solidFill>
              </a:rPr>
              <a:t>activiteiten</a:t>
            </a:r>
            <a:r>
              <a:rPr lang="en-US" dirty="0">
                <a:solidFill>
                  <a:srgbClr val="FFFFFF"/>
                </a:solidFill>
              </a:rPr>
              <a:t>? </a:t>
            </a:r>
            <a:r>
              <a:rPr lang="en-US" dirty="0" err="1">
                <a:solidFill>
                  <a:srgbClr val="FFFFFF"/>
                </a:solidFill>
              </a:rPr>
              <a:t>Zoek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er</a:t>
            </a:r>
            <a:r>
              <a:rPr lang="en-US" dirty="0">
                <a:solidFill>
                  <a:srgbClr val="FFFFFF"/>
                </a:solidFill>
              </a:rPr>
              <a:t> 5 </a:t>
            </a:r>
            <a:r>
              <a:rPr lang="en-US" dirty="0" err="1">
                <a:solidFill>
                  <a:srgbClr val="FFFFFF"/>
                </a:solidFill>
              </a:rPr>
              <a:t>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beschrijf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waarvoor</a:t>
            </a:r>
            <a:r>
              <a:rPr lang="en-US" dirty="0">
                <a:solidFill>
                  <a:srgbClr val="FFFFFF"/>
                </a:solidFill>
              </a:rPr>
              <a:t> je ze </a:t>
            </a:r>
            <a:r>
              <a:rPr lang="en-US" dirty="0" err="1">
                <a:solidFill>
                  <a:srgbClr val="FFFFFF"/>
                </a:solidFill>
              </a:rPr>
              <a:t>wil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betrekken</a:t>
            </a:r>
            <a:r>
              <a:rPr lang="en-US" dirty="0">
                <a:solidFill>
                  <a:srgbClr val="FFFFFF"/>
                </a:solidFill>
              </a:rPr>
              <a:t>.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CF0540F-F8CC-42A5-8052-1347996851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5" r="1653" b="3"/>
          <a:stretch/>
        </p:blipFill>
        <p:spPr>
          <a:xfrm>
            <a:off x="6736079" y="952181"/>
            <a:ext cx="4693921" cy="4798812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DF3D8488-5A0F-4C65-9049-ED3F31A6061C}"/>
              </a:ext>
            </a:extLst>
          </p:cNvPr>
          <p:cNvSpPr/>
          <p:nvPr/>
        </p:nvSpPr>
        <p:spPr>
          <a:xfrm>
            <a:off x="627454" y="1756463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>
                <a:solidFill>
                  <a:schemeClr val="accent2"/>
                </a:solidFill>
              </a:rPr>
              <a:t>1. Partners bij sociaal ondernemen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endParaRPr lang="nl-NL" sz="2400" dirty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endParaRPr lang="nl-NL" sz="2400" dirty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r>
              <a:rPr lang="nl-NL" sz="2400" dirty="0">
                <a:solidFill>
                  <a:schemeClr val="accent2"/>
                </a:solidFill>
              </a:rPr>
              <a:t>    </a:t>
            </a:r>
            <a:br>
              <a:rPr lang="nl-NL" sz="2400" dirty="0">
                <a:solidFill>
                  <a:schemeClr val="accent2"/>
                </a:solidFill>
              </a:rPr>
            </a:br>
            <a:endParaRPr lang="nl-NL" sz="2400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51BE488-8352-4E3D-9874-041F38F1C241}"/>
              </a:ext>
            </a:extLst>
          </p:cNvPr>
          <p:cNvSpPr/>
          <p:nvPr/>
        </p:nvSpPr>
        <p:spPr>
          <a:xfrm rot="20502470">
            <a:off x="968811" y="4528883"/>
            <a:ext cx="379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nl-NL" sz="5400" b="1" cap="none" spc="0" dirty="0">
                <a:ln/>
                <a:solidFill>
                  <a:schemeClr val="accent4"/>
                </a:solidFill>
                <a:effectLst/>
              </a:rPr>
              <a:t>Participeren </a:t>
            </a:r>
          </a:p>
        </p:txBody>
      </p:sp>
    </p:spTree>
    <p:extLst>
      <p:ext uri="{BB962C8B-B14F-4D97-AF65-F5344CB8AC3E}">
        <p14:creationId xmlns:p14="http://schemas.microsoft.com/office/powerpoint/2010/main" val="357908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8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9E63EE60-09E3-4B00-A81A-1A71F1A13A8D}"/>
              </a:ext>
            </a:extLst>
          </p:cNvPr>
          <p:cNvSpPr/>
          <p:nvPr/>
        </p:nvSpPr>
        <p:spPr>
          <a:xfrm>
            <a:off x="1024128" y="585216"/>
            <a:ext cx="3133581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cap="all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2. Subsidies </a:t>
            </a:r>
            <a:r>
              <a:rPr lang="en-US" sz="4000" cap="all" spc="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aanvragen</a:t>
            </a:r>
            <a:endParaRPr lang="en-US" sz="4000" cap="all" spc="1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DAA2FB3-097B-4038-AD69-4AF9276C806B}"/>
              </a:ext>
            </a:extLst>
          </p:cNvPr>
          <p:cNvSpPr txBox="1"/>
          <p:nvPr/>
        </p:nvSpPr>
        <p:spPr>
          <a:xfrm>
            <a:off x="1024128" y="2286000"/>
            <a:ext cx="3133580" cy="393192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 err="1"/>
              <a:t>Opdracht</a:t>
            </a:r>
            <a:r>
              <a:rPr lang="en-US" sz="2000" dirty="0"/>
              <a:t> 2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 err="1"/>
              <a:t>Waarvoor</a:t>
            </a:r>
            <a:r>
              <a:rPr lang="en-US" sz="2000" dirty="0"/>
              <a:t> </a:t>
            </a:r>
            <a:r>
              <a:rPr lang="en-US" sz="2000" dirty="0" err="1"/>
              <a:t>heb</a:t>
            </a:r>
            <a:r>
              <a:rPr lang="en-US" sz="2000" dirty="0"/>
              <a:t> je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jouw</a:t>
            </a:r>
            <a:r>
              <a:rPr lang="en-US" sz="2000" dirty="0"/>
              <a:t> </a:t>
            </a:r>
            <a:r>
              <a:rPr lang="en-US" sz="2000" dirty="0" err="1"/>
              <a:t>organisatie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activiteiten</a:t>
            </a:r>
            <a:r>
              <a:rPr lang="en-US" sz="2000" dirty="0"/>
              <a:t> </a:t>
            </a:r>
            <a:r>
              <a:rPr lang="en-US" sz="2000" dirty="0" err="1"/>
              <a:t>eventueel</a:t>
            </a:r>
            <a:r>
              <a:rPr lang="en-US" sz="2000" dirty="0"/>
              <a:t> </a:t>
            </a:r>
            <a:r>
              <a:rPr lang="en-US" sz="2000" dirty="0" err="1"/>
              <a:t>subsidie</a:t>
            </a:r>
            <a:r>
              <a:rPr lang="en-US" sz="2000" dirty="0"/>
              <a:t> </a:t>
            </a:r>
            <a:r>
              <a:rPr lang="en-US" sz="2000" dirty="0" err="1"/>
              <a:t>nodig</a:t>
            </a:r>
            <a:r>
              <a:rPr lang="en-US" sz="2000" dirty="0"/>
              <a:t>?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 err="1"/>
              <a:t>Salaris</a:t>
            </a:r>
            <a:r>
              <a:rPr lang="en-US" sz="2000" dirty="0"/>
              <a:t>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 err="1"/>
              <a:t>Materialen</a:t>
            </a:r>
            <a:endParaRPr lang="en-US" sz="2000" dirty="0"/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 err="1"/>
              <a:t>Activiteiten</a:t>
            </a:r>
            <a:r>
              <a:rPr lang="en-US" sz="2000" dirty="0"/>
              <a:t>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 err="1"/>
              <a:t>Diensten</a:t>
            </a:r>
            <a:endParaRPr lang="en-US" sz="2000" dirty="0"/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 err="1"/>
              <a:t>Randvoorwaarden</a:t>
            </a:r>
            <a:endParaRPr lang="en-US" sz="2000" dirty="0"/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/>
              <a:t>Training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r>
              <a:rPr lang="en-US" sz="2000" dirty="0"/>
              <a:t>Anders </a:t>
            </a:r>
            <a:r>
              <a:rPr lang="en-US" sz="2000" dirty="0" err="1"/>
              <a:t>nl</a:t>
            </a:r>
            <a:r>
              <a:rPr lang="en-US" sz="2000" dirty="0"/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 dirty="0"/>
              <a:t> </a:t>
            </a:r>
            <a:r>
              <a:rPr lang="en-US" sz="2000" dirty="0" err="1"/>
              <a:t>Waar</a:t>
            </a:r>
            <a:r>
              <a:rPr lang="en-US" sz="2000" dirty="0"/>
              <a:t> </a:t>
            </a:r>
            <a:r>
              <a:rPr lang="en-US" sz="2000" dirty="0" err="1"/>
              <a:t>kun</a:t>
            </a:r>
            <a:r>
              <a:rPr lang="en-US" sz="2000" dirty="0"/>
              <a:t> je die </a:t>
            </a:r>
            <a:r>
              <a:rPr lang="en-US" sz="2000" dirty="0" err="1"/>
              <a:t>subsidie</a:t>
            </a:r>
            <a:r>
              <a:rPr lang="en-US" sz="2000" dirty="0"/>
              <a:t> </a:t>
            </a:r>
            <a:r>
              <a:rPr lang="en-US" sz="2000" dirty="0" err="1"/>
              <a:t>aanvragen</a:t>
            </a:r>
            <a:r>
              <a:rPr lang="en-US" sz="2000" dirty="0"/>
              <a:t>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A4B2F93-6B09-4CD0-9AD8-D9750D79A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2237" y="640080"/>
            <a:ext cx="6429786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9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34E3ADD-482F-4E5E-BADE-FD821E535FD1}"/>
              </a:ext>
            </a:extLst>
          </p:cNvPr>
          <p:cNvSpPr txBox="1"/>
          <p:nvPr/>
        </p:nvSpPr>
        <p:spPr>
          <a:xfrm>
            <a:off x="566001" y="505637"/>
            <a:ext cx="3610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accent2"/>
                </a:solidFill>
              </a:rPr>
              <a:t>Subsidieland</a:t>
            </a:r>
            <a:r>
              <a:rPr lang="nl-NL" dirty="0"/>
              <a:t>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D15C060-BECE-49F0-B5C6-788D9D188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432" y="1642354"/>
            <a:ext cx="2857500" cy="150495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1685B67-4BF4-45C7-A504-C2AF717E9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856" y="505637"/>
            <a:ext cx="2743200" cy="166687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59F2284-E416-49F6-AD82-84AD75C4CE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237" y="3787109"/>
            <a:ext cx="4552950" cy="10001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6C1D744-FC38-45E9-BD44-628E3CC4FF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1456" y="2706021"/>
            <a:ext cx="2286000" cy="15811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F29763F3-E57C-4441-B30A-75D4E65CB5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4884" y="1499479"/>
            <a:ext cx="2552700" cy="17907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B462249-5CE5-415E-A591-28C9927150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7396" y="5505417"/>
            <a:ext cx="6770451" cy="84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9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954B737-55D4-40A4-8E26-59BAA6A381CE}"/>
              </a:ext>
            </a:extLst>
          </p:cNvPr>
          <p:cNvSpPr/>
          <p:nvPr/>
        </p:nvSpPr>
        <p:spPr>
          <a:xfrm>
            <a:off x="1643406" y="1171183"/>
            <a:ext cx="4672553" cy="4062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sz="2400" dirty="0"/>
              <a:t>Begrippenlijst: </a:t>
            </a:r>
          </a:p>
          <a:p>
            <a:r>
              <a:rPr lang="nl-NL" dirty="0"/>
              <a:t>Al behandeld: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Vrijwilligerswerk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Participeren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Participatiesamenleving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Verzorgingsstaat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Sociaal ondernemen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/>
              <a:t>Not</a:t>
            </a:r>
            <a:r>
              <a:rPr lang="nl-NL" dirty="0"/>
              <a:t>-for-</a:t>
            </a:r>
            <a:r>
              <a:rPr lang="nl-NL" dirty="0" err="1"/>
              <a:t>profit</a:t>
            </a:r>
            <a:r>
              <a:rPr lang="nl-NL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Demografie en doelgroepen in de wijk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Subsidies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Nog behandelen in les 8 volgende week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Sociale leefbaarheid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Overheidstaken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FC6702E-5BFD-47A8-BAF9-CFAA9493FCE8}"/>
              </a:ext>
            </a:extLst>
          </p:cNvPr>
          <p:cNvSpPr txBox="1"/>
          <p:nvPr/>
        </p:nvSpPr>
        <p:spPr>
          <a:xfrm>
            <a:off x="7475455" y="1140643"/>
            <a:ext cx="3723588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/>
              <a:t>Les 8 dus over sociale leefbaarheid en overheidstaken 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Les 9 besteden we aan herhaling en het werken aan de begrippenlijst voor de toets. </a:t>
            </a:r>
          </a:p>
        </p:txBody>
      </p:sp>
    </p:spTree>
    <p:extLst>
      <p:ext uri="{BB962C8B-B14F-4D97-AF65-F5344CB8AC3E}">
        <p14:creationId xmlns:p14="http://schemas.microsoft.com/office/powerpoint/2010/main" val="2849477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66BDA1-8E5A-4034-9B35-272EBF27094C}">
  <ds:schemaRefs>
    <ds:schemaRef ds:uri="47a28104-336f-447d-946e-e305ac2bcd47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34354c1b-6b8c-435b-ad50-990538c1955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81CE6C0-7FF2-4827-8DE4-70579067DC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008DEA-3AF9-4D7B-A1E3-731C40DCF5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483</Words>
  <Application>Microsoft Office PowerPoint</Application>
  <PresentationFormat>Breedbeeld</PresentationFormat>
  <Paragraphs>69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Tw Cen MT Condensed</vt:lpstr>
      <vt:lpstr>Wingdings 3</vt:lpstr>
      <vt:lpstr>Integraal</vt:lpstr>
      <vt:lpstr>Les 7 over werven vrijwilligers  </vt:lpstr>
      <vt:lpstr>PowerPoint-presentatie</vt:lpstr>
      <vt:lpstr>  het Grote  vrijwilligers- wervings- spel  </vt:lpstr>
      <vt:lpstr>Werkwijze: </vt:lpstr>
      <vt:lpstr>Filmpjes kijken! </vt:lpstr>
      <vt:lpstr>Verdieping </vt:lpstr>
      <vt:lpstr>PowerPoint-presentatie</vt:lpstr>
      <vt:lpstr>PowerPoint-presentatie</vt:lpstr>
      <vt:lpstr>PowerPoint-presentatie</vt:lpstr>
      <vt:lpstr>Bedankt voor de aandacht!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7 over werven vrijwilligers</dc:title>
  <dc:creator>Pascalle Cup</dc:creator>
  <cp:lastModifiedBy>Pascalle Cup</cp:lastModifiedBy>
  <cp:revision>2</cp:revision>
  <dcterms:created xsi:type="dcterms:W3CDTF">2020-01-06T14:39:28Z</dcterms:created>
  <dcterms:modified xsi:type="dcterms:W3CDTF">2020-01-06T15:29:57Z</dcterms:modified>
</cp:coreProperties>
</file>